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315" r:id="rId27"/>
    <p:sldId id="279" r:id="rId28"/>
    <p:sldId id="280" r:id="rId29"/>
    <p:sldId id="281" r:id="rId30"/>
    <p:sldId id="282" r:id="rId31"/>
    <p:sldId id="283" r:id="rId32"/>
    <p:sldId id="284" r:id="rId33"/>
    <p:sldId id="285" r:id="rId34"/>
    <p:sldId id="286" r:id="rId35"/>
    <p:sldId id="287" r:id="rId36"/>
    <p:sldId id="288" r:id="rId37"/>
    <p:sldId id="289" r:id="rId38"/>
    <p:sldId id="316" r:id="rId39"/>
    <p:sldId id="290" r:id="rId40"/>
    <p:sldId id="291" r:id="rId41"/>
    <p:sldId id="292" r:id="rId42"/>
    <p:sldId id="293" r:id="rId43"/>
    <p:sldId id="294" r:id="rId44"/>
    <p:sldId id="317" r:id="rId45"/>
    <p:sldId id="295" r:id="rId46"/>
    <p:sldId id="296" r:id="rId47"/>
    <p:sldId id="297" r:id="rId48"/>
    <p:sldId id="298" r:id="rId49"/>
    <p:sldId id="299" r:id="rId50"/>
    <p:sldId id="318"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b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824ec2a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82ceb19e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1cfd60f61?vop=1&amp;pid=a63d07f05&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irregular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sentences.</a:t>
            </a:r>
            <a:endParaRPr lang="en-US" altLang="zh-CN" dirty="0"/>
          </a:p>
        </p:txBody>
      </p:sp>
      <p:sp>
        <p:nvSpPr>
          <p:cNvPr id="3" name="QB_6_AN.23_1#1cfd60f61.blank?vop=1&amp;pid=a63d07f05&amp;color=0,0,0&amp;vpa=8&amp;bbb=1"/>
          <p:cNvSpPr/>
          <p:nvPr/>
        </p:nvSpPr>
        <p:spPr>
          <a:xfrm>
            <a:off x="3479260" y="1048512"/>
            <a:ext cx="1423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memorisation</a:t>
            </a:r>
            <a:endParaRPr lang="en-US" altLang="zh-CN" dirty="0"/>
          </a:p>
        </p:txBody>
      </p:sp>
      <p:sp>
        <p:nvSpPr>
          <p:cNvPr id="4" name="QB_6_AS.24_1#1cfd60f61?vop=1&amp;pid=a63d07f05&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句意为：她花了数小时来记忆不规则动词，但在句子中仍难以正确使用它们。spend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固定搭配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，意为“花时间在某物上”，设空处应用名词，作介词on的宾语。故填memorisation。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c599fe0fb?vop=1&amp;pid=a63d07f05&amp;color=0,0,0&amp;bt=1&amp;bbb=1"/>
          <p:cNvSpPr/>
          <p:nvPr/>
        </p:nvSpPr>
        <p:spPr>
          <a:xfrm>
            <a:off x="832104" y="1078992"/>
            <a:ext cx="1067593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江苏扬州</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Splendid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endParaRPr lang="en-US" altLang="zh-CN" sz="1800" dirty="0"/>
          </a:p>
        </p:txBody>
      </p:sp>
      <p:sp>
        <p:nvSpPr>
          <p:cNvPr id="3" name="QB_6_AN.26_1#c599fe0fb.blank?vop=1&amp;pid=a63d07f05&amp;color=0,0,0&amp;vpa=9&amp;bbb=1"/>
          <p:cNvSpPr/>
          <p:nvPr/>
        </p:nvSpPr>
        <p:spPr>
          <a:xfrm>
            <a:off x="9492710" y="1078992"/>
            <a:ext cx="903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exciting</a:t>
            </a:r>
            <a:endParaRPr lang="en-US" altLang="zh-CN" dirty="0"/>
          </a:p>
        </p:txBody>
      </p:sp>
      <p:sp>
        <p:nvSpPr>
          <p:cNvPr id="4" name="QB_6_AS.27_1#c599fe0fb?vop=1&amp;pid=a63d07f05&amp;color=0,0,0&amp;bbb=1&amp;hb=1"/>
          <p:cNvSpPr/>
          <p:nvPr/>
        </p:nvSpPr>
        <p:spPr>
          <a:xfrm>
            <a:off x="832104" y="19354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句意为：虽然地球景色壮观，但太空行走并不像你可能想象到的那么激动人心。分析句子可知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spacewalk，应用-ing形式的形容词，表示“令人激动的”。故填exciting。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36822ce3d?pid=bbdcd17b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28_1#563814d60?vop=1&amp;pid=36822ce3d&amp;color=0,0,0&amp;bbb=1"/>
          <p:cNvSpPr/>
          <p:nvPr/>
        </p:nvSpPr>
        <p:spPr>
          <a:xfrm>
            <a:off x="832104" y="1422400"/>
            <a:ext cx="10631424"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fantasy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J.R.R.Tolkien,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1937.</a:t>
            </a:r>
            <a:endParaRPr lang="en-US" altLang="zh-CN" sz="1800" dirty="0"/>
          </a:p>
        </p:txBody>
      </p:sp>
      <p:sp>
        <p:nvSpPr>
          <p:cNvPr id="4" name="QB_6_AN.29_1#563814d60.blank?vop=1&amp;pid=36822ce3d&amp;color=0,0,0&amp;vpa=10&amp;bbb=1"/>
          <p:cNvSpPr/>
          <p:nvPr/>
        </p:nvSpPr>
        <p:spPr>
          <a:xfrm>
            <a:off x="7606696" y="1367790"/>
            <a:ext cx="15255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published</a:t>
            </a:r>
            <a:endParaRPr lang="en-US" altLang="zh-CN" dirty="0"/>
          </a:p>
        </p:txBody>
      </p:sp>
      <p:sp>
        <p:nvSpPr>
          <p:cNvPr id="5" name="QB_6_AS.30_1#563814d60?vop=1&amp;pid=36822ce3d&amp;color=0,0,0&amp;bbb=1&amp;hb=1"/>
          <p:cNvSpPr/>
          <p:nvPr/>
        </p:nvSpPr>
        <p:spPr>
          <a:xfrm>
            <a:off x="832104" y="18338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句意为:《霍比特人》是J.R.R.托尔金的一部儿童奇幻小说，于1937年出版。设空处是从句谓语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，从句主语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publish之间是被动关系，应用被动语态；根据时间状语in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1937可知，此处描述过去发生的事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用一般过去时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；从句谓语的数与从句主语的数保持一致，从句主语which指代</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Hobbit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，为单数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谓语应用单数形式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bda864423?vop=1&amp;pid=36822ce3d&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1800" dirty="0"/>
          </a:p>
        </p:txBody>
      </p:sp>
      <p:sp>
        <p:nvSpPr>
          <p:cNvPr id="3" name="QB_6_AN.32_1#bda864423.blank?vop=1&amp;pid=36822ce3d&amp;color=0,0,0&amp;vpa=11&amp;bbb=1"/>
          <p:cNvSpPr/>
          <p:nvPr/>
        </p:nvSpPr>
        <p:spPr>
          <a:xfrm>
            <a:off x="4257072" y="1024382"/>
            <a:ext cx="13096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arranging</a:t>
            </a:r>
            <a:endParaRPr lang="en-US" altLang="zh-CN" dirty="0"/>
          </a:p>
        </p:txBody>
      </p:sp>
      <p:sp>
        <p:nvSpPr>
          <p:cNvPr id="4" name="QB_6_AS.33_1#bda864423?vop=1&amp;pid=36822ce3d&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句意为:为了促销，这家公司正在筹备一个重要的会议。根据时间状语now可知，此处应用现在进行时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company为单数，谓语也用单数形式。故填is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8746e8b78?pid=bbdcd17b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4_1#79a35bab8?vop=1&amp;pid=8746e8b78&amp;color=0,0,0&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concert.</a:t>
            </a:r>
            <a:endParaRPr lang="en-US" altLang="zh-CN" sz="1800" dirty="0"/>
          </a:p>
        </p:txBody>
      </p:sp>
      <p:sp>
        <p:nvSpPr>
          <p:cNvPr id="4" name="QB_6_AN.35_1#79a35bab8.blank?vop=1&amp;pid=8746e8b78&amp;color=0,0,0&amp;vpa=12&amp;bbb=1"/>
          <p:cNvSpPr/>
          <p:nvPr/>
        </p:nvSpPr>
        <p:spPr>
          <a:xfrm>
            <a:off x="4761960" y="1380490"/>
            <a:ext cx="420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5" name="QB_6_AS.36_1#79a35bab8?vop=1&amp;pid=8746e8b78&amp;color=0,0,0&amp;bbb=1&amp;hb=1"/>
          <p:cNvSpPr/>
          <p:nvPr/>
        </p:nvSpPr>
        <p:spPr>
          <a:xfrm>
            <a:off x="832104" y="1833880"/>
            <a:ext cx="10533888" cy="24422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句意为：长途跋涉令他疲惫不堪，因此他没有去听音乐会。此处考查固定短语as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result，意为“结果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”，且句首单词首字母应大写。故填As。</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含有result的常用短语</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esult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导致</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造成</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起因于</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dirty="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5734b6b2b?vop=1&amp;pid=8746e8b7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1800" dirty="0"/>
          </a:p>
        </p:txBody>
      </p:sp>
      <p:sp>
        <p:nvSpPr>
          <p:cNvPr id="3" name="QB_6_AN.38_1#5734b6b2b.blank?vop=1&amp;pid=8746e8b78&amp;color=0,0,0&amp;vpa=13&amp;bbb=1"/>
          <p:cNvSpPr/>
          <p:nvPr/>
        </p:nvSpPr>
        <p:spPr>
          <a:xfrm>
            <a:off x="42285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endParaRPr lang="en-US" altLang="zh-CN" dirty="0"/>
          </a:p>
        </p:txBody>
      </p:sp>
      <p:sp>
        <p:nvSpPr>
          <p:cNvPr id="4" name="QB_6_AS.39_1#5734b6b2b?vop=1&amp;pid=8746e8b78&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句意为：医生建议我放轻松，几天内避免任何紧急活动。此处考查固定短语take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放轻松”。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c91b8d9b9?vop=1&amp;pid=8746e8b7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interviewed.</a:t>
            </a:r>
            <a:endParaRPr lang="en-US" altLang="zh-CN" sz="1800" dirty="0"/>
          </a:p>
        </p:txBody>
      </p:sp>
      <p:sp>
        <p:nvSpPr>
          <p:cNvPr id="3" name="QB_6_AN.41_1#c91b8d9b9.blank?vop=1&amp;pid=8746e8b78&amp;color=0,0,0&amp;vpa=14&amp;bbb=1"/>
          <p:cNvSpPr/>
          <p:nvPr/>
        </p:nvSpPr>
        <p:spPr>
          <a:xfrm>
            <a:off x="1028160" y="1037082"/>
            <a:ext cx="357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6_AS.42_1#c91b8d9b9?vop=1&amp;pid=8746e8b78&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句意为：就经验而言，她绝对比我们面试过的其他人有优势。此处考查固定短语in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而言”，句首单词首字母需大写。故填In。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15447cdc8?vop=1&amp;pid=8746e8b7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endParaRPr lang="en-US" altLang="zh-CN" sz="1800" dirty="0"/>
          </a:p>
        </p:txBody>
      </p:sp>
      <p:sp>
        <p:nvSpPr>
          <p:cNvPr id="3" name="QB_6_AN.44_1#15447cdc8.blank?vop=1&amp;pid=8746e8b78&amp;color=0,0,0&amp;vpa=15&amp;bbb=1"/>
          <p:cNvSpPr/>
          <p:nvPr/>
        </p:nvSpPr>
        <p:spPr>
          <a:xfrm>
            <a:off x="4006310" y="1037082"/>
            <a:ext cx="509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4" name="QB_6_AS.45_1#15447cdc8?vop=1&amp;pid=8746e8b78&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句意为：你刚刚提到的那位画家和他的画确实很有名。分析句子可知，此处引导限制性定语从句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既有人又有物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，关系代词只能用that。故填that。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b176cb31?pid=824ec2a95&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d9aaa4c58?vop=1&amp;pid=7b176cb31&amp;color=0,0,0&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由于数百万年前的一次火山爆发，这座岛屿得以形成。（result）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formed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volcanic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eruption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endParaRPr lang="en-US" altLang="zh-CN" sz="1800" dirty="0"/>
          </a:p>
        </p:txBody>
      </p:sp>
      <p:sp>
        <p:nvSpPr>
          <p:cNvPr id="4" name="QB_5_AN.47_1#d9aaa4c58.blank?vop=1&amp;pid=7b176cb31&amp;color=0,0,0&amp;vpa=16&amp;bbb=1"/>
          <p:cNvSpPr/>
          <p:nvPr/>
        </p:nvSpPr>
        <p:spPr>
          <a:xfrm>
            <a:off x="3117310" y="17900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5" name="QB_5_AN.48_1#d9aaa4c58.blank?vop=1&amp;pid=7b176cb31&amp;color=0,0,0&amp;vpa=17"/>
          <p:cNvSpPr/>
          <p:nvPr/>
        </p:nvSpPr>
        <p:spPr>
          <a:xfrm>
            <a:off x="3625310" y="1790065"/>
            <a:ext cx="268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6" name="QB_5_AN.49_1#d9aaa4c58.blank?vop=1&amp;pid=7b176cb31&amp;color=0,0,0&amp;vpa=18&amp;bbb=1"/>
          <p:cNvSpPr/>
          <p:nvPr/>
        </p:nvSpPr>
        <p:spPr>
          <a:xfrm>
            <a:off x="4044410" y="1790065"/>
            <a:ext cx="674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result</a:t>
            </a:r>
            <a:endParaRPr lang="en-US" altLang="zh-CN" dirty="0"/>
          </a:p>
        </p:txBody>
      </p:sp>
      <p:sp>
        <p:nvSpPr>
          <p:cNvPr id="7" name="QB_5_AN.50_1#d9aaa4c58.blank?vop=1&amp;pid=7b176cb31&amp;color=0,0,0&amp;vpa=19&amp;bbb=1"/>
          <p:cNvSpPr/>
          <p:nvPr/>
        </p:nvSpPr>
        <p:spPr>
          <a:xfrm>
            <a:off x="4831810" y="17900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1_1#5b0bdb4fa?vop=1&amp;pid=7b176cb31&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她对昨晚发生的事一无所知。</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endParaRPr lang="en-US" altLang="zh-CN" sz="1800" dirty="0"/>
          </a:p>
        </p:txBody>
      </p:sp>
      <p:sp>
        <p:nvSpPr>
          <p:cNvPr id="3" name="QB_5_AN.52_1#5b0bdb4fa.blank?vop=1&amp;pid=7b176cb31&amp;color=0,0,0&amp;vpa=20&amp;bbb=1"/>
          <p:cNvSpPr/>
          <p:nvPr/>
        </p:nvSpPr>
        <p:spPr>
          <a:xfrm>
            <a:off x="1948910" y="1434965"/>
            <a:ext cx="865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nothing</a:t>
            </a:r>
            <a:endParaRPr lang="en-US" altLang="zh-CN" dirty="0"/>
          </a:p>
        </p:txBody>
      </p:sp>
      <p:sp>
        <p:nvSpPr>
          <p:cNvPr id="4" name="QB_5_AN.53_1#5b0bdb4fa.blank?vop=1&amp;pid=7b176cb31&amp;color=0,0,0&amp;vpa=21&amp;bbb=1"/>
          <p:cNvSpPr/>
          <p:nvPr/>
        </p:nvSpPr>
        <p:spPr>
          <a:xfrm>
            <a:off x="2952210" y="1447665"/>
            <a:ext cx="674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about</a:t>
            </a:r>
            <a:endParaRPr lang="en-US" altLang="zh-CN" dirty="0"/>
          </a:p>
        </p:txBody>
      </p:sp>
      <p:sp>
        <p:nvSpPr>
          <p:cNvPr id="5" name="QB_5_AN.54_1#5b0bdb4fa.blank?vop=1&amp;pid=7b176cb31&amp;color=0,0,0&amp;vpa=22&amp;bbb=1"/>
          <p:cNvSpPr/>
          <p:nvPr/>
        </p:nvSpPr>
        <p:spPr>
          <a:xfrm>
            <a:off x="3790410" y="14476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6" name="QB_5_AN.55_1#5b0bdb4fa.blank?vop=1&amp;pid=7b176cb31&amp;color=0,0,0&amp;vpa=23&amp;bbb=1"/>
          <p:cNvSpPr/>
          <p:nvPr/>
        </p:nvSpPr>
        <p:spPr>
          <a:xfrm>
            <a:off x="4539710" y="1434965"/>
            <a:ext cx="1042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happened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cc6462ae5.fixed?pid=943da86ea&amp;color=165,74,15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Lesson</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5400" dirty="0"/>
          </a:p>
        </p:txBody>
      </p:sp>
      <p:sp>
        <p:nvSpPr>
          <p:cNvPr id="3" name="C_2_BD#cc6462ae5.fixed?pid=943da86ea&amp;color=255,255,255&amp;bbb=1&amp;hb=1"/>
          <p:cNvSpPr/>
          <p:nvPr/>
        </p:nvSpPr>
        <p:spPr>
          <a:xfrm>
            <a:off x="2386584" y="2807208"/>
            <a:ext cx="7223760" cy="1435608"/>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The</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Secrets</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of</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Your</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Memory</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6_1#edc7e43f5?vop=1&amp;pid=7b176cb31&amp;color=0,0,0&amp;bt=1&amp;bbb=1&amp;hb=1"/>
          <p:cNvSpPr/>
          <p:nvPr/>
        </p:nvSpPr>
        <p:spPr>
          <a:xfrm>
            <a:off x="832104" y="108000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这是因为月饼像满月一样圆，代表着家庭团聚。</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mooncakes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reunion.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传统文化）</a:t>
            </a:r>
            <a:endParaRPr lang="en-US" altLang="zh-CN" dirty="0"/>
          </a:p>
        </p:txBody>
      </p:sp>
      <p:sp>
        <p:nvSpPr>
          <p:cNvPr id="3" name="QB_5_AN.57_1#edc7e43f5.blank?vop=1&amp;pid=7b176cb31&amp;color=0,0,0&amp;vpa=24&amp;bbb=1"/>
          <p:cNvSpPr/>
          <p:nvPr/>
        </p:nvSpPr>
        <p:spPr>
          <a:xfrm>
            <a:off x="824960" y="1468620"/>
            <a:ext cx="776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This/It</a:t>
            </a:r>
            <a:endParaRPr lang="en-US" altLang="zh-CN" dirty="0"/>
          </a:p>
        </p:txBody>
      </p:sp>
      <p:sp>
        <p:nvSpPr>
          <p:cNvPr id="4" name="QB_5_AN.58_1#edc7e43f5.blank?vop=1&amp;pid=7b176cb31&amp;color=0,0,0&amp;vpa=25&amp;bbb=1"/>
          <p:cNvSpPr/>
          <p:nvPr/>
        </p:nvSpPr>
        <p:spPr>
          <a:xfrm>
            <a:off x="1739360" y="14686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
        <p:nvSpPr>
          <p:cNvPr id="5" name="QB_5_AN.59_1#edc7e43f5.blank?vop=1&amp;pid=7b176cb31&amp;color=0,0,0&amp;vpa=26&amp;bbb=1"/>
          <p:cNvSpPr/>
          <p:nvPr/>
        </p:nvSpPr>
        <p:spPr>
          <a:xfrm>
            <a:off x="2196560" y="1468620"/>
            <a:ext cx="890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because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0_1#d68dd0884?vop=1&amp;pid=7b176cb31&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长时间盯着屏幕对我们的眼睛有害。（动名词短语作主语）</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endParaRPr lang="en-US" altLang="zh-CN" sz="1800" dirty="0"/>
          </a:p>
        </p:txBody>
      </p:sp>
      <p:sp>
        <p:nvSpPr>
          <p:cNvPr id="3" name="QB_5_AN.61_1#d68dd0884.blank?vop=1&amp;pid=7b176cb31&amp;color=0,0,0&amp;vpa=27&amp;bbb=1"/>
          <p:cNvSpPr/>
          <p:nvPr/>
        </p:nvSpPr>
        <p:spPr>
          <a:xfrm>
            <a:off x="850360" y="1434965"/>
            <a:ext cx="827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Staring</a:t>
            </a:r>
            <a:endParaRPr lang="en-US" altLang="zh-CN" dirty="0"/>
          </a:p>
        </p:txBody>
      </p:sp>
      <p:sp>
        <p:nvSpPr>
          <p:cNvPr id="4" name="QB_5_AN.62_1#d68dd0884.blank?vop=1&amp;pid=7b176cb31&amp;color=0,0,0&amp;vpa=28&amp;bbb=1"/>
          <p:cNvSpPr/>
          <p:nvPr/>
        </p:nvSpPr>
        <p:spPr>
          <a:xfrm>
            <a:off x="1840960" y="1447665"/>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a:t>
            </a:r>
            <a:endParaRPr lang="en-US" altLang="zh-CN" dirty="0"/>
          </a:p>
        </p:txBody>
      </p:sp>
      <p:sp>
        <p:nvSpPr>
          <p:cNvPr id="5" name="QB_5_AN.63_1#d68dd0884.blank?vop=1&amp;pid=7b176cb31&amp;color=0,0,0&amp;vpa=29&amp;bbb=1"/>
          <p:cNvSpPr/>
          <p:nvPr/>
        </p:nvSpPr>
        <p:spPr>
          <a:xfrm>
            <a:off x="2298160"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6" name="QB_5_AN.64_1#d68dd0884.blank?vop=1&amp;pid=7b176cb31&amp;color=0,0,0&amp;vpa=30&amp;bbb=1"/>
          <p:cNvSpPr/>
          <p:nvPr/>
        </p:nvSpPr>
        <p:spPr>
          <a:xfrm>
            <a:off x="2895060" y="1447665"/>
            <a:ext cx="750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screen</a:t>
            </a:r>
            <a:endParaRPr lang="en-US" altLang="zh-CN" dirty="0"/>
          </a:p>
        </p:txBody>
      </p:sp>
      <p:sp>
        <p:nvSpPr>
          <p:cNvPr id="7" name="QB_5_AN.65_1#d68dd0884.blank?vop=1&amp;pid=7b176cb31&amp;color=0,0,0&amp;vpa=31&amp;bbb=1"/>
          <p:cNvSpPr/>
          <p:nvPr/>
        </p:nvSpPr>
        <p:spPr>
          <a:xfrm>
            <a:off x="5435060" y="144766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6_1#ee4976a49?vop=1&amp;pid=7b176cb31&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学生们和老师都不知道这件事。（neither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p:txBody>
      </p:sp>
      <p:sp>
        <p:nvSpPr>
          <p:cNvPr id="3" name="QB_5_AN.67_1#ee4976a49.blank?vop=1&amp;pid=7b176cb31&amp;color=0,0,0&amp;vpa=32&amp;bbb=1"/>
          <p:cNvSpPr/>
          <p:nvPr/>
        </p:nvSpPr>
        <p:spPr>
          <a:xfrm>
            <a:off x="837660" y="1447665"/>
            <a:ext cx="852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Neither</a:t>
            </a:r>
            <a:endParaRPr lang="en-US" altLang="zh-CN" dirty="0"/>
          </a:p>
        </p:txBody>
      </p:sp>
      <p:sp>
        <p:nvSpPr>
          <p:cNvPr id="4" name="QB_5_AN.68_1#ee4976a49.blank?vop=1&amp;pid=7b176cb31&amp;color=0,0,0&amp;vpa=33&amp;bbb=1"/>
          <p:cNvSpPr/>
          <p:nvPr/>
        </p:nvSpPr>
        <p:spPr>
          <a:xfrm>
            <a:off x="1840960"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5" name="QB_5_AN.69_1#ee4976a49.blank?vop=1&amp;pid=7b176cb31&amp;color=0,0,0&amp;vpa=34&amp;bbb=1"/>
          <p:cNvSpPr/>
          <p:nvPr/>
        </p:nvSpPr>
        <p:spPr>
          <a:xfrm>
            <a:off x="2412460" y="1447665"/>
            <a:ext cx="915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students</a:t>
            </a:r>
            <a:endParaRPr lang="en-US" altLang="zh-CN" dirty="0"/>
          </a:p>
        </p:txBody>
      </p:sp>
      <p:sp>
        <p:nvSpPr>
          <p:cNvPr id="6" name="QB_5_AN.70_1#ee4976a49.blank?vop=1&amp;pid=7b176cb31&amp;color=0,0,0&amp;vpa=35&amp;bbb=1"/>
          <p:cNvSpPr/>
          <p:nvPr/>
        </p:nvSpPr>
        <p:spPr>
          <a:xfrm>
            <a:off x="3428460" y="1447665"/>
            <a:ext cx="471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nor</a:t>
            </a:r>
            <a:endParaRPr lang="en-US" altLang="zh-CN" dirty="0"/>
          </a:p>
        </p:txBody>
      </p:sp>
      <p:sp>
        <p:nvSpPr>
          <p:cNvPr id="7" name="QB_5_AN.71_1#ee4976a49.blank?vop=1&amp;pid=7b176cb31&amp;color=0,0,0&amp;vpa=36&amp;bbb=1"/>
          <p:cNvSpPr/>
          <p:nvPr/>
        </p:nvSpPr>
        <p:spPr>
          <a:xfrm>
            <a:off x="5206460" y="1447665"/>
            <a:ext cx="1322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knows/knew</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e37d60cc?pid=824ec2a95&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72_1#517514700?vop=1&amp;pid=0e37d60cc&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主题：朗读帮助记忆 | 词数：约206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河北正定中学</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2024</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noisy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words—namely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loud—improves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memorable.</a:t>
            </a:r>
            <a:endParaRPr lang="en-US" altLang="zh-CN" sz="1800" dirty="0"/>
          </a:p>
          <a:p>
            <a:pPr>
              <a:lnSpc>
                <a:spcPct val="150000"/>
              </a:lnSpc>
            </a:pPr>
            <a:endParaRPr lang="en-US" altLang="zh-CN" dirty="0"/>
          </a:p>
        </p:txBody>
      </p:sp>
      <p:sp>
        <p:nvSpPr>
          <p:cNvPr id="4" name="QM_5_AN.73_1#517514700.blank?vop=1&amp;pid=0e37d60cc&amp;color=0,0,0&amp;vpa=37&amp;bbb=1"/>
          <p:cNvSpPr/>
          <p:nvPr/>
        </p:nvSpPr>
        <p:spPr>
          <a:xfrm>
            <a:off x="3739610" y="2636520"/>
            <a:ext cx="738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sitting</a:t>
            </a:r>
            <a:endParaRPr lang="en-US" altLang="zh-CN" dirty="0"/>
          </a:p>
        </p:txBody>
      </p:sp>
      <p:sp>
        <p:nvSpPr>
          <p:cNvPr id="5" name="QM_5_AN.74_1#517514700.blank?vop=1&amp;pid=0e37d60cc&amp;color=0,0,0&amp;vpa=38&amp;bbb=1"/>
          <p:cNvSpPr/>
          <p:nvPr/>
        </p:nvSpPr>
        <p:spPr>
          <a:xfrm>
            <a:off x="5644610" y="3068320"/>
            <a:ext cx="509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6" name="QM_5_AN.75_1#517514700.blank?vop=1&amp;pid=0e37d60cc&amp;color=0,0,0&amp;vpa=39&amp;bbb=1"/>
          <p:cNvSpPr/>
          <p:nvPr/>
        </p:nvSpPr>
        <p:spPr>
          <a:xfrm>
            <a:off x="5549360" y="3487420"/>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7" name="QM_5_AN.76_1#517514700.blank?vop=1&amp;pid=0e37d60cc&amp;color=0,0,0&amp;vpa=40&amp;bbb=1"/>
          <p:cNvSpPr/>
          <p:nvPr/>
        </p:nvSpPr>
        <p:spPr>
          <a:xfrm>
            <a:off x="2025110" y="4325620"/>
            <a:ext cx="687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better</a:t>
            </a:r>
            <a:endParaRPr lang="en-US" altLang="zh-CN" dirty="0"/>
          </a:p>
        </p:txBody>
      </p:sp>
      <p:sp>
        <p:nvSpPr>
          <p:cNvPr id="8" name="QM_5_AN.77_1#517514700.blank?vop=1&amp;pid=0e37d60cc&amp;color=0,0,0&amp;vpa=41&amp;bbb=1"/>
          <p:cNvSpPr/>
          <p:nvPr/>
        </p:nvSpPr>
        <p:spPr>
          <a:xfrm>
            <a:off x="7107334" y="4744720"/>
            <a:ext cx="814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written</a:t>
            </a:r>
            <a:endParaRPr lang="en-US" altLang="zh-CN" dirty="0"/>
          </a:p>
        </p:txBody>
      </p:sp>
      <p:sp>
        <p:nvSpPr>
          <p:cNvPr id="9" name="QM_5_AN.78_1#517514700.blank?vop=1&amp;pid=0e37d60cc&amp;color=0,0,0&amp;vpa=42&amp;bbb=1"/>
          <p:cNvSpPr/>
          <p:nvPr/>
        </p:nvSpPr>
        <p:spPr>
          <a:xfrm>
            <a:off x="837660" y="5582920"/>
            <a:ext cx="623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2_1#517514700?vop=1&amp;pid=0e37d60cc&amp;color=0,0,0&amp;bbb=1&amp;hb=1"/>
          <p:cNvSpPr/>
          <p:nvPr/>
        </p:nvSpPr>
        <p:spPr>
          <a:xfrm>
            <a:off x="832104" y="1080001"/>
            <a:ext cx="10533888" cy="244221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involvement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transient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（短暂的）,</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loud.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#1.1.5</a:t>
            </a:r>
            <a:endParaRPr lang="en-US" altLang="zh-CN" dirty="0"/>
          </a:p>
        </p:txBody>
      </p:sp>
      <p:sp>
        <p:nvSpPr>
          <p:cNvPr id="3" name="QM_5_EX.83_1#517514700?vop=1&amp;pid=0e37d60cc&amp;color=0,0,0&amp;bbb=1"/>
          <p:cNvSpPr/>
          <p:nvPr/>
        </p:nvSpPr>
        <p:spPr>
          <a:xfrm>
            <a:off x="832104" y="3507105"/>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主要介绍了朗读对增强记忆的重要作用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M_5_AN.79_1#517514700.blank?vop=1&amp;pid=0e37d60cc&amp;color=0,0,0&amp;vpa=43&amp;bbb=1"/>
          <p:cNvSpPr/>
          <p:nvPr/>
        </p:nvSpPr>
        <p:spPr>
          <a:xfrm>
            <a:off x="9353010" y="1049521"/>
            <a:ext cx="382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5" name="QM_5_AN.80_1#517514700.blank?vop=1&amp;pid=0e37d60cc&amp;color=0,0,0&amp;vpa=44&amp;bbb=1"/>
          <p:cNvSpPr/>
          <p:nvPr/>
        </p:nvSpPr>
        <p:spPr>
          <a:xfrm>
            <a:off x="4233513" y="1455921"/>
            <a:ext cx="1017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generally</a:t>
            </a:r>
            <a:endParaRPr lang="en-US" altLang="zh-CN" dirty="0"/>
          </a:p>
        </p:txBody>
      </p:sp>
      <p:sp>
        <p:nvSpPr>
          <p:cNvPr id="6" name="QM_5_AN.81_1#517514700.blank?vop=1&amp;pid=0e37d60cc&amp;color=0,0,0&amp;vpa=45&amp;bbb=1"/>
          <p:cNvSpPr/>
          <p:nvPr/>
        </p:nvSpPr>
        <p:spPr>
          <a:xfrm>
            <a:off x="5962110" y="1875021"/>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response</a:t>
            </a:r>
            <a:endParaRPr lang="en-US" altLang="zh-CN" dirty="0"/>
          </a:p>
        </p:txBody>
      </p:sp>
      <p:sp>
        <p:nvSpPr>
          <p:cNvPr id="7" name="QM_5_AN.82_1#517514700.blank?vop=1&amp;pid=0e37d60cc&amp;color=0,0,0&amp;vpa=46&amp;bbb=1"/>
          <p:cNvSpPr/>
          <p:nvPr/>
        </p:nvSpPr>
        <p:spPr>
          <a:xfrm>
            <a:off x="10034684" y="2725921"/>
            <a:ext cx="446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bg/>
                                          </p:spTgt>
                                        </p:tgtEl>
                                        <p:attrNameLst>
                                          <p:attrName>style.visibility</p:attrName>
                                        </p:attrNameLst>
                                      </p:cBhvr>
                                      <p:to>
                                        <p:strVal val="visible"/>
                                      </p:to>
                                    </p:set>
                                    <p:anim calcmode="lin" valueType="num">
                                      <p:cBhvr additive="base">
                                        <p:cTn id="4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3">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0" end="0"/>
                                            </p:txEl>
                                          </p:spTgt>
                                        </p:tgtEl>
                                        <p:attrNameLst>
                                          <p:attrName>style.visibility</p:attrName>
                                        </p:attrNameLst>
                                      </p:cBhvr>
                                      <p:to>
                                        <p:strVal val="visible"/>
                                      </p:to>
                                    </p:set>
                                    <p:anim calcmode="lin" valueType="num">
                                      <p:cBhvr additive="base">
                                        <p:cTn id="5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4_1#c56ba5deb?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85_1#c56ba5deb.blank?vop=1&amp;pid=517514700&amp;color=0,0,0&amp;vpa=47&amp;bbb=1"/>
          <p:cNvSpPr/>
          <p:nvPr/>
        </p:nvSpPr>
        <p:spPr>
          <a:xfrm>
            <a:off x="1066260" y="1024382"/>
            <a:ext cx="738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sitting</a:t>
            </a:r>
            <a:endParaRPr lang="en-US" altLang="zh-CN" dirty="0"/>
          </a:p>
        </p:txBody>
      </p:sp>
      <p:sp>
        <p:nvSpPr>
          <p:cNvPr id="4" name="QB_6_AS.86_1#c56ba5deb?vop=1&amp;pid=517514700&amp;color=0,0,0&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句意为：然而，今天，我们大多数人好像坐在图书馆里一样，把文字封存在脑海中。根据句意和空前的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可知，此处考查状语从句的省略，省略了从句主语和be动词，该从句的完整形式是as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library。故填sitting。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7_1#1d95e3eb1?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3" name="QB_6_AN.88_1#1d95e3eb1.blank?vop=1&amp;pid=517514700&amp;color=0,0,0&amp;vpa=48&amp;bbb=1"/>
          <p:cNvSpPr/>
          <p:nvPr/>
        </p:nvSpPr>
        <p:spPr>
          <a:xfrm>
            <a:off x="1066260" y="1037082"/>
            <a:ext cx="509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4" name="QB_6_AS.89_1#1d95e3eb1?vop=1&amp;pid=517514700&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句意为：最近的研究提供了足够的证据，（证据）表明朗读这门古老的艺术有很多好处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，从帮助改善我们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的记忆力到加强人与人之间的情感联系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。分析句子可知，设空处引导同位语从句，对名词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evidence的内容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进行解释说明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，且从句是一个完整的句子，不缺任何成分，应用that引导。故填that。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efa4e5d2b?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91_1#efa4e5d2b.blank?vop=1&amp;pid=517514700&amp;color=0,0,0&amp;vpa=49&amp;bbb=1"/>
          <p:cNvSpPr/>
          <p:nvPr/>
        </p:nvSpPr>
        <p:spPr>
          <a:xfrm>
            <a:off x="1040860" y="1037082"/>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4" name="QB_6_AS.92_1#efa4e5d2b?vop=1&amp;pid=517514700&amp;color=0,0,0&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句意见上一题解析。固定搭配from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意为“从</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3_1#841848eb2?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6_AN.94_1#841848eb2.blank?vop=1&amp;pid=517514700&amp;color=0,0,0&amp;vpa=50&amp;bbb=1"/>
          <p:cNvSpPr/>
          <p:nvPr/>
        </p:nvSpPr>
        <p:spPr>
          <a:xfrm>
            <a:off x="1040860" y="1037082"/>
            <a:ext cx="687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better</a:t>
            </a:r>
            <a:endParaRPr lang="en-US" altLang="zh-CN" dirty="0"/>
          </a:p>
        </p:txBody>
      </p:sp>
      <p:sp>
        <p:nvSpPr>
          <p:cNvPr id="4" name="QB_6_AS.95_1#841848eb2?vop=1&amp;pid=517514700&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句意为：根据关于阅读对记忆影响的研究，人们朗读始终比默读能更好地记住文字和文本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。根据句意和句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than可知，设空处应填well的比较级better。故填better。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6_1#141d46d59?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97_1#141d46d59.blank?vop=1&amp;pid=517514700&amp;color=0,0,0&amp;vpa=51&amp;bbb=1"/>
          <p:cNvSpPr/>
          <p:nvPr/>
        </p:nvSpPr>
        <p:spPr>
          <a:xfrm>
            <a:off x="1028160" y="1037082"/>
            <a:ext cx="814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written</a:t>
            </a:r>
            <a:endParaRPr lang="en-US" altLang="zh-CN" dirty="0"/>
          </a:p>
        </p:txBody>
      </p:sp>
      <p:sp>
        <p:nvSpPr>
          <p:cNvPr id="4" name="QB_6_AS.98_1#141d46d59?vop=1&amp;pid=517514700&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句意为：这种现象被命名为“生产效应”，这意味着生产书面文字——即大声将它们读出来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——可以提高我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们对它们的记忆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。分析句子可知，设空处应用形容词修饰后面的名词words，作定语，且表达的含义为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”，应用written。故填written。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bdcd17ba?pid=824ec2a95&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a63d07f05?pid=bbdcd17ba&amp;color=0,160,175&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ed1d61546?vop=1&amp;pid=a63d07f05&amp;color=0,0,0&amp;bbb=1&amp;hb=1"/>
          <p:cNvSpPr/>
          <p:nvPr/>
        </p:nvSpPr>
        <p:spPr>
          <a:xfrm>
            <a:off x="832104" y="1803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elaborate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pronunciation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rehearsing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5" name="QB_6_AN.2_1#ed1d61546.blank?vop=1&amp;pid=a63d07f05&amp;color=0,0,0&amp;vpa=1&amp;bbb=1"/>
          <p:cNvSpPr/>
          <p:nvPr/>
        </p:nvSpPr>
        <p:spPr>
          <a:xfrm>
            <a:off x="3054572" y="1760220"/>
            <a:ext cx="1398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arrangements</a:t>
            </a:r>
            <a:endParaRPr lang="en-US" altLang="zh-CN" dirty="0"/>
          </a:p>
        </p:txBody>
      </p:sp>
      <p:sp>
        <p:nvSpPr>
          <p:cNvPr id="6" name="QB_6_AS.3_1#ed1d61546?vop=1&amp;pid=a63d07f05&amp;color=0,0,0&amp;bbb=1&amp;hb=1"/>
          <p:cNvSpPr/>
          <p:nvPr/>
        </p:nvSpPr>
        <p:spPr>
          <a:xfrm>
            <a:off x="832104" y="26320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句意为：我们为即将到来的英语演讲比赛做了精心安排，包括选定主题、练习发音和排练手势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made和形容词elaborate可知，设空处应用名词，且根据“including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rehearsing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此处应用名词复数形式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。故填arrangements。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9_1#03f242f12?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6_AN.100_1#03f242f12.blank?vop=1&amp;pid=517514700&amp;color=0,0,0&amp;vpa=52&amp;bbb=1"/>
          <p:cNvSpPr/>
          <p:nvPr/>
        </p:nvSpPr>
        <p:spPr>
          <a:xfrm>
            <a:off x="1066260" y="1037082"/>
            <a:ext cx="623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a:t>
            </a:r>
            <a:endParaRPr lang="en-US" altLang="zh-CN" dirty="0"/>
          </a:p>
        </p:txBody>
      </p:sp>
      <p:sp>
        <p:nvSpPr>
          <p:cNvPr id="4" name="QB_6_AS.101_1#03f242f12?vop=1&amp;pid=517514700&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句意为：即使只是默念这些文字也能让它们更容易被记住。分析句子可知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，设空处应填入代词的宾格形式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，指代名词words。故填them。</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2_1#e375da292?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3" name="QB_6_AN.103_1#e375da292.blank?vop=1&amp;pid=517514700&amp;color=0,0,0&amp;vpa=53&amp;bbb=1"/>
          <p:cNvSpPr/>
          <p:nvPr/>
        </p:nvSpPr>
        <p:spPr>
          <a:xfrm>
            <a:off x="1078960" y="1037082"/>
            <a:ext cx="382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4" name="QB_6_AS.104_1#e375da292?vop=1&amp;pid=517514700&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句意为：人们能更好地记住口头说的话的一个原因是它为我们的记忆提供了额外的基础。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设空处表泛指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，应用不定冠词，且additional的发音以元音音素开头，应用an。故填an。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5_1#d0ea62b15?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106_1#d0ea62b15.blank?vop=1&amp;pid=517514700&amp;color=0,0,0&amp;vpa=54&amp;bbb=1"/>
          <p:cNvSpPr/>
          <p:nvPr/>
        </p:nvSpPr>
        <p:spPr>
          <a:xfrm>
            <a:off x="1040860" y="1024382"/>
            <a:ext cx="1017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generally</a:t>
            </a:r>
            <a:endParaRPr lang="en-US" altLang="zh-CN" dirty="0"/>
          </a:p>
        </p:txBody>
      </p:sp>
      <p:sp>
        <p:nvSpPr>
          <p:cNvPr id="4" name="QB_6_AS.107_1#d0ea62b15?vop=1&amp;pid=517514700&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句意为：我们通常更擅长回忆那些需要积极参与的事件。分析句子可知，设空处应用副词作状语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at。故填generally。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8_1#355b13ea3?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109_1#355b13ea3.blank?vop=1&amp;pid=517514700&amp;color=0,0,0&amp;vpa=55&amp;bbb=1"/>
          <p:cNvSpPr/>
          <p:nvPr/>
        </p:nvSpPr>
        <p:spPr>
          <a:xfrm>
            <a:off x="1066260" y="1024382"/>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response</a:t>
            </a:r>
            <a:endParaRPr lang="en-US" altLang="zh-CN" dirty="0"/>
          </a:p>
        </p:txBody>
      </p:sp>
      <p:sp>
        <p:nvSpPr>
          <p:cNvPr id="4" name="QB_6_AS.110_1#355b13ea3?vop=1&amp;pid=517514700&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句意为：例如，用一个词来回答一个问题会让它更容易被记住。分析句子可知，设空处应填</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respond的名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response，构成短语in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to，意为“回答”。故填response。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1_1#5e5b5ff3f?vop=1&amp;pid=51751470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3" name="QB_6_AN.112_1#5e5b5ff3f.blank?vop=1&amp;pid=517514700&amp;color=0,0,0&amp;vpa=56&amp;bbb=1"/>
          <p:cNvSpPr/>
          <p:nvPr/>
        </p:nvSpPr>
        <p:spPr>
          <a:xfrm>
            <a:off x="1155160" y="1037082"/>
            <a:ext cx="446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endParaRPr lang="en-US" altLang="zh-CN" dirty="0"/>
          </a:p>
        </p:txBody>
      </p:sp>
      <p:sp>
        <p:nvSpPr>
          <p:cNvPr id="4" name="QB_6_AS.113_1#5e5b5ff3f?vop=1&amp;pid=517514700&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句意为：当我们与他人的互动和获取的大量信息都太过于短暂时，也许多花一点时间朗读是值得的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，设空处为从句谓语，从句主语是our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in，所以be动词应用复数形式；后面主句的时态是一般现在时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，从句也应用一般现在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。故填are。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1ebdacf2?pid=82ceb19e9&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5_BD.114_1#aa801868c?vop=1&amp;pid=01ebdacf2&amp;color=0,0,0&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主题：互联网影响记忆 | 词数：约283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浙江衢州六校联盟</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期中联考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unimportant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ct val="150000"/>
              </a:lnSpc>
            </a:pPr>
            <a:endParaRPr lang="en-US" altLang="zh-CN"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4_1#aa801868c?vop=1&amp;pid=01ebdacf2&amp;color=0,0,0&amp;bbb=1&amp;hb=1"/>
          <p:cNvSpPr/>
          <p:nvPr/>
        </p:nvSpPr>
        <p:spPr>
          <a:xfrm>
            <a:off x="832104" y="1080000"/>
            <a:ext cx="10533888" cy="4120769"/>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文件夹). Surprisingly,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“transactive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(交互记忆)”.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transactive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quantities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5_EX.115_1#aa801868c?vop=1&amp;pid=01ebdacf2&amp;color=0,0,0&amp;bbb=1"/>
          <p:cNvSpPr/>
          <p:nvPr/>
        </p:nvSpPr>
        <p:spPr>
          <a:xfrm>
            <a:off x="832104" y="5171186"/>
            <a:ext cx="10533888" cy="360680"/>
          </a:xfrm>
          <a:prstGeom prst="rect">
            <a:avLst/>
          </a:prstGeom>
          <a:noFill/>
        </p:spPr>
        <p:txBody>
          <a:bodyPr wrap="none" lIns="0" tIns="0" rIns="0" bIns="0" rtlCol="0" anchor="t"/>
          <a:lstStyle/>
          <a:p>
            <a:pPr algn="l">
              <a:lnSpc>
                <a:spcPts val="3200"/>
              </a:lnSpc>
            </a:pPr>
            <a:r>
              <a:rPr lang="en-US" altLang="zh-CN" sz="1800" b="1"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spc="-1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文章通过实验探究了互联网是否正在改变我们的记忆</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以及如何改变这个问题</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spc="-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6_1#1e5d20e0a?vop=1&amp;pid=aa801868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7_1#1e5d20e0a.bracket?vop=1&amp;pid=aa801868c&amp;color=0,0,0&amp;vpa=57"/>
          <p:cNvSpPr/>
          <p:nvPr/>
        </p:nvSpPr>
        <p:spPr>
          <a:xfrm>
            <a:off x="61208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16_2#1e5d20e0a.choices?vop=1&amp;pid=aa801868c&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1800" dirty="0"/>
          </a:p>
        </p:txBody>
      </p:sp>
      <p:sp>
        <p:nvSpPr>
          <p:cNvPr id="5" name="QC_6_AS.118_1#1e5d20e0a?vop=1&amp;pid=aa801868c&amp;color=0,0,0&amp;bbb=1&amp;hb=1"/>
          <p:cNvSpPr/>
          <p:nvPr/>
        </p:nvSpPr>
        <p:spPr>
          <a:xfrm>
            <a:off x="832104" y="23107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推理判断题。根据第一段内容可知，文章以两个问题开头主要是为了介绍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“互联网是否正在改变我们的记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，以及如何改变”这个主题。故选A项。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9_1#6f4d6d236?vop=1&amp;pid=aa801868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0_1#6f4d6d236.bracket?vop=1&amp;pid=aa801868c&amp;color=0,0,0&amp;vpa=58"/>
          <p:cNvSpPr/>
          <p:nvPr/>
        </p:nvSpPr>
        <p:spPr>
          <a:xfrm>
            <a:off x="58668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19_2#6f4d6d236.choices?vop=1&amp;pid=aa801868c&amp;color=0,0,0&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Sparrow's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1800" dirty="0"/>
          </a:p>
        </p:txBody>
      </p:sp>
      <p:sp>
        <p:nvSpPr>
          <p:cNvPr id="5" name="QC_6_AS.121_1#6f4d6d236?vop=1&amp;pid=aa801868c&amp;color=0,0,0&amp;bbb=1&amp;hb=1"/>
          <p:cNvSpPr/>
          <p:nvPr/>
        </p:nvSpPr>
        <p:spPr>
          <a:xfrm>
            <a:off x="832104" y="3141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it.”可知，关于第一个实验，第一组没有试图记住这些信息。故选C项。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2_1#378a7f34b?vop=1&amp;pid=aa801868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transactive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3_1#378a7f34b.bracket?vop=1&amp;pid=aa801868c&amp;color=0,0,0&amp;vpa=59"/>
          <p:cNvSpPr/>
          <p:nvPr/>
        </p:nvSpPr>
        <p:spPr>
          <a:xfrm>
            <a:off x="59176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22_2#378a7f34b.choices?vop=1&amp;pid=aa801868c&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quantity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1800" dirty="0"/>
          </a:p>
        </p:txBody>
      </p:sp>
      <p:sp>
        <p:nvSpPr>
          <p:cNvPr id="5" name="QC_6_AS.124_1#378a7f34b?vop=1&amp;pid=aa801868c&amp;color=0,0,0&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‘transactive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交互记忆中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，不会记住信息，而是记住如何查找信息。故选D项。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49729b825?vop=1&amp;pid=a63d07f05&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endParaRPr lang="en-US" altLang="zh-CN" dirty="0"/>
          </a:p>
        </p:txBody>
      </p:sp>
      <p:sp>
        <p:nvSpPr>
          <p:cNvPr id="3" name="QB_6_AN.5_1#49729b825.blank?vop=1&amp;pid=a63d07f05&amp;color=0,0,0&amp;vpa=2&amp;bbb=1"/>
          <p:cNvSpPr/>
          <p:nvPr/>
        </p:nvSpPr>
        <p:spPr>
          <a:xfrm>
            <a:off x="7536910" y="1048512"/>
            <a:ext cx="1081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emotional</a:t>
            </a:r>
            <a:endParaRPr lang="en-US" altLang="zh-CN" dirty="0"/>
          </a:p>
        </p:txBody>
      </p:sp>
      <p:sp>
        <p:nvSpPr>
          <p:cNvPr id="4" name="QB_6_AS.6_1#49729b825?vop=1&amp;pid=a63d07f05&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句意为：在学习英国文学的过程中，学生们常常对经典小说中人物的命运产生情感反应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，这能加深他们对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作品的理解</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。分析句子可知，设空处应用形容词emotional，修饰名词responses。故填emotional。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5_1#1d50e5496?vop=1&amp;pid=aa801868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Sparrow's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6_1#1d50e5496.bracket?vop=1&amp;pid=aa801868c&amp;color=0,0,0&amp;vpa=60"/>
          <p:cNvSpPr/>
          <p:nvPr/>
        </p:nvSpPr>
        <p:spPr>
          <a:xfrm>
            <a:off x="7859809"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25_2#1d50e5496.choices?vop=1&amp;pid=aa801868c&amp;color=0,0,0&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differently.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endParaRPr lang="en-US" altLang="zh-CN" sz="1800" dirty="0"/>
          </a:p>
        </p:txBody>
      </p:sp>
      <p:sp>
        <p:nvSpPr>
          <p:cNvPr id="5" name="QC_6_AS.127_1#1d50e5496?vop=1&amp;pid=aa801868c&amp;color=0,0,0&amp;bbb=1&amp;hb=1"/>
          <p:cNvSpPr/>
          <p:nvPr/>
        </p:nvSpPr>
        <p:spPr>
          <a:xfrm>
            <a:off x="832104" y="3141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changing.”可知，根据斯帕罗的研究，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互联网的影响是：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我们使用记忆的方式正在发生变化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a56edb04?pid=82ceb19e9&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5_BD.128_1#f1474fb45?vop=1&amp;pid=ea56edb04&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主题：手势辅助记忆 | 词数：约360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云南昆明一中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2024</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（做手势）</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（磁脉冲）</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Mathias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Neuroscience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“lamube”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“atesi”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1800" dirty="0"/>
          </a:p>
          <a:p>
            <a:pPr>
              <a:lnSpc>
                <a:spcPct val="150000"/>
              </a:lnSpc>
            </a:pPr>
            <a:endParaRPr lang="en-US" altLang="zh-CN"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8_1#f1474fb45?vop=1&amp;pid=ea56edb04&amp;color=0,0,0&amp;bbb=1&amp;hb=1"/>
          <p:cNvSpPr/>
          <p:nvPr/>
        </p:nvSpPr>
        <p:spPr>
          <a:xfrm>
            <a:off x="832104" y="1080000"/>
            <a:ext cx="10533888" cy="4368800"/>
          </a:xfrm>
          <a:prstGeom prst="rect">
            <a:avLst/>
          </a:prstGeom>
          <a:noFill/>
        </p:spPr>
        <p:txBody>
          <a:bodyPr wrap="none" lIns="0" tIns="0" rIns="0" bIns="0" rtlCol="0" anchor="t"/>
          <a:lstStyle/>
          <a:p>
            <a:pPr algn="l">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primary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cortex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（运动皮层）—the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cortex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children—unlike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Leipzig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eight-year-old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5_EX.129_1#f1474fb45?vop=1&amp;pid=ea56edb04&amp;color=0,0,0&amp;bbb=1&amp;hb=1"/>
          <p:cNvSpPr/>
          <p:nvPr/>
        </p:nvSpPr>
        <p:spPr>
          <a:xfrm>
            <a:off x="832104" y="5434647"/>
            <a:ext cx="10533888" cy="681355"/>
          </a:xfrm>
          <a:prstGeom prst="rect">
            <a:avLst/>
          </a:prstGeom>
          <a:noFill/>
        </p:spPr>
        <p:txBody>
          <a:bodyPr wrap="none" lIns="0" tIns="0" rIns="0" bIns="0" rtlCol="0" anchor="t"/>
          <a:lstStyle/>
          <a:p>
            <a:pPr algn="l">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文章介绍了研究者通过实验发现当人们学习词汇时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通过手势进行辅助学习</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可以更好地记忆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0_1#d56746a5b?vop=1&amp;pid=f1474fb45&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31_1#d56746a5b.bracket?vop=1&amp;pid=f1474fb45&amp;color=0,0,0&amp;vpa=61"/>
          <p:cNvSpPr/>
          <p:nvPr/>
        </p:nvSpPr>
        <p:spPr>
          <a:xfrm>
            <a:off x="90672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30_2#d56746a5b.choices?vop=1&amp;pid=f1474fb45&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tape.</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repeatedly.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endParaRPr lang="en-US" altLang="zh-CN" sz="1800" dirty="0"/>
          </a:p>
        </p:txBody>
      </p:sp>
      <p:sp>
        <p:nvSpPr>
          <p:cNvPr id="5" name="QC_6_AS.132_1#d56746a5b?vop=1&amp;pid=f1474fb45&amp;color=0,0,0&amp;bbb=1&amp;hb=1"/>
          <p:cNvSpPr/>
          <p:nvPr/>
        </p:nvSpPr>
        <p:spPr>
          <a:xfrm>
            <a:off x="832104" y="231076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later.”可知,学习词汇时做手势可以帮助人们更好地记住词汇。故选D项。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3_1#59fa1a138?vop=1&amp;pid=f1474fb45&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34_1#59fa1a138.bracket?vop=1&amp;pid=f1474fb45&amp;color=0,0,0&amp;vpa=62"/>
          <p:cNvSpPr/>
          <p:nvPr/>
        </p:nvSpPr>
        <p:spPr>
          <a:xfrm>
            <a:off x="47365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33_2#59fa1a138.choices?vop=1&amp;pid=f1474fb45&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1800" dirty="0"/>
          </a:p>
        </p:txBody>
      </p:sp>
      <p:sp>
        <p:nvSpPr>
          <p:cNvPr id="5" name="QC_6_AS.135_1#59fa1a138?vop=1&amp;pid=f1474fb45&amp;color=0,0,0&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主旨大意题。根据第二段内容可知,该实验让22名说德语的人在4天内学习90个新创造出来的单词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,并观看含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有和单词含义相匹配的手势的视频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,同时也要求他们在重复单词时对手势进行模仿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。由此可以推断出第二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段介绍了实验过程的设计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6_1#8eb63e421?vop=1&amp;pid=f1474fb45&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37_1#8eb63e421.bracket?vop=1&amp;pid=f1474fb45&amp;color=0,0,0&amp;vpa=63"/>
          <p:cNvSpPr/>
          <p:nvPr/>
        </p:nvSpPr>
        <p:spPr>
          <a:xfrm>
            <a:off x="68574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36_2#8eb63e421.choices?vop=1&amp;pid=f1474fb45&amp;color=0,0,0&amp;bbb=1"/>
          <p:cNvSpPr/>
          <p:nvPr/>
        </p:nvSpPr>
        <p:spPr>
          <a:xfrm>
            <a:off x="832104" y="1485963"/>
            <a:ext cx="10533888" cy="360680"/>
          </a:xfrm>
          <a:prstGeom prst="rect">
            <a:avLst/>
          </a:prstGeom>
          <a:noFill/>
        </p:spPr>
        <p:txBody>
          <a:bodyPr wrap="none" lIns="0" tIns="0" rIns="0" bIns="0" rtlCol="0" anchor="t"/>
          <a:lstStyle/>
          <a:p>
            <a:pPr>
              <a:lnSpc>
                <a:spcPts val="3200"/>
              </a:lnSpc>
              <a:tabLst>
                <a:tab pos="2915920" algn="l"/>
                <a:tab pos="5425440" algn="l"/>
                <a:tab pos="794766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cortex.</a:t>
            </a:r>
            <a:endParaRPr lang="en-US" altLang="zh-CN" sz="1800" dirty="0"/>
          </a:p>
        </p:txBody>
      </p:sp>
      <p:sp>
        <p:nvSpPr>
          <p:cNvPr id="5" name="QC_6_AS.138_1#8eb63e421?vop=1&amp;pid=f1474fb45&amp;color=0,0,0&amp;bbb=1&amp;hb=1"/>
          <p:cNvSpPr/>
          <p:nvPr/>
        </p:nvSpPr>
        <p:spPr>
          <a:xfrm>
            <a:off x="832104" y="190627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cortex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gestures可知,在记忆新单词时起帮助作用的是运动皮层。故选D项。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9_1#661071684?vop=1&amp;pid=f1474fb45&amp;color=0,0,0&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40_1#661071684.bracket?vop=1&amp;pid=f1474fb45&amp;color=0,0,0&amp;vpa=64"/>
          <p:cNvSpPr/>
          <p:nvPr/>
        </p:nvSpPr>
        <p:spPr>
          <a:xfrm>
            <a:off x="10502360"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39_2#661071684.choices?vop=1&amp;pid=f1474fb45&amp;color=0,0,0&amp;bbb=1"/>
          <p:cNvSpPr/>
          <p:nvPr/>
        </p:nvSpPr>
        <p:spPr>
          <a:xfrm>
            <a:off x="832104" y="1470151"/>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endParaRPr lang="en-US" altLang="zh-CN" sz="1800" dirty="0"/>
          </a:p>
        </p:txBody>
      </p:sp>
      <p:sp>
        <p:nvSpPr>
          <p:cNvPr id="5" name="QC_6_AS.141_1#661071684?vop=1&amp;pid=f1474fb45&amp;color=0,0,0&amp;bbb=1&amp;hb=1"/>
          <p:cNvSpPr/>
          <p:nvPr/>
        </p:nvSpPr>
        <p:spPr>
          <a:xfrm>
            <a:off x="832104" y="2255328"/>
            <a:ext cx="10533888" cy="15163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词义猜测题。根据画线部分后的“But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pictures”可知,六个月后通过手势辅助学习的成年人获益更多,结合still表示“仍旧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”可推断出两个月后这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两种学习方法的测试结果是一样的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,因此画线部分在此处表示“拥有相同的结果”。故选A项。</a:t>
            </a:r>
            <a:endParaRPr lang="en-US" altLang="zh-CN" sz="1800" dirty="0"/>
          </a:p>
          <a:p>
            <a:pPr>
              <a:lnSpc>
                <a:spcPts val="29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dirty="0"/>
          </a:p>
        </p:txBody>
      </p:sp>
      <p:pic>
        <p:nvPicPr>
          <p:cNvPr id="6" name="QC_6_AS.141_2#661071684?vop=1&amp;pid=f1474fb45&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24528" y="3899597"/>
            <a:ext cx="3749040"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6_AS.141_3#661071684?vop=1&amp;pid=f1474fb45&amp;color=0,0,0&amp;bbb=1&amp;hb=1"/>
          <p:cNvSpPr/>
          <p:nvPr/>
        </p:nvSpPr>
        <p:spPr>
          <a:xfrm>
            <a:off x="832104" y="5360097"/>
            <a:ext cx="10533888" cy="735330"/>
          </a:xfrm>
          <a:prstGeom prst="rect">
            <a:avLst/>
          </a:prstGeom>
          <a:noFill/>
        </p:spPr>
        <p:txBody>
          <a:bodyPr wrap="none" lIns="0" tIns="0" rIns="0" bIns="0" rtlCol="0" anchor="t"/>
          <a:lstStyle/>
          <a:p>
            <a:pPr algn="l">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与此同时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研究人员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在他们头上连接了设备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向他们的初级运动皮层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即控制手臂自主运动的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大脑区域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发送微弱的磁脉冲</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651fe5f8?pid=82ceb19e9&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42_1#986ff8e4b?vop=1&amp;pid=8651fe5f8&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主题：记忆天才迭戈 | 词数：约239 | 难度：适中 | 建议用时：13分钟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blindfolded,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randomly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backwards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disbelief.</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Normally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endParaRPr lang="en-US" altLang="zh-CN" sz="1800" dirty="0"/>
          </a:p>
          <a:p>
            <a:pPr>
              <a:lnSpc>
                <a:spcPct val="150000"/>
              </a:lnSpc>
            </a:pPr>
            <a:endParaRPr lang="en-US" altLang="zh-CN" dirty="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2_1#986ff8e4b?vop=1&amp;pid=8651fe5f8&amp;color=0,0,0&amp;bbb=1&amp;hb=1"/>
          <p:cNvSpPr/>
          <p:nvPr/>
        </p:nvSpPr>
        <p:spPr>
          <a:xfrm>
            <a:off x="832104" y="1080000"/>
            <a:ext cx="10533888" cy="1608455"/>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M_5_EX.143_1#986ff8e4b?vop=1&amp;pid=8651fe5f8&amp;color=0,0,0&amp;bbb=1&amp;hb=1"/>
          <p:cNvSpPr/>
          <p:nvPr/>
        </p:nvSpPr>
        <p:spPr>
          <a:xfrm>
            <a:off x="832104" y="272669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主人公迭戈在记忆方面天赋异禀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拥有超常的记忆能力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他之所以有超强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的记忆力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除了有一部分是天赋外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更重要的是他的刻苦训练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44_1#90b077f89.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funny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reasonable</a:t>
            </a:r>
            <a:endParaRPr lang="en-US" altLang="zh-CN" sz="1800" dirty="0"/>
          </a:p>
        </p:txBody>
      </p:sp>
      <p:sp>
        <p:nvSpPr>
          <p:cNvPr id="3" name="QC_6_AN.145_1#90b077f89.bracket?vop=1&amp;pid=986ff8e4b&amp;color=0,0,0&amp;vpa=65"/>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46_1#90b077f89?vop=1&amp;pid=986ff8e4b&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句意为：他被蒙住了眼睛，但他仍然能够向这些人展示一些令人吃惊的东西，他称之为“记忆的艺术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据下文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.”可知，迭戈能在短时间内记住随机的60个数字，这是令人吃惊的事情。funny意为“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滑稽的”；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意为“有创造性的”；amazing意为“令人吃惊的”；reasonable意为“合理的”。故选C项。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40ed94da9?vop=1&amp;pid=a63d07f05&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linguist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（单元主题）</a:t>
            </a:r>
            <a:endParaRPr lang="en-US" altLang="zh-CN" dirty="0"/>
          </a:p>
        </p:txBody>
      </p:sp>
      <p:sp>
        <p:nvSpPr>
          <p:cNvPr id="3" name="QB_6_AN.8_1#40ed94da9.blank?vop=1&amp;pid=a63d07f05&amp;color=0,0,0&amp;vpa=3&amp;bbb=1"/>
          <p:cNvSpPr/>
          <p:nvPr/>
        </p:nvSpPr>
        <p:spPr>
          <a:xfrm>
            <a:off x="1548860" y="1048512"/>
            <a:ext cx="1169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excitement</a:t>
            </a:r>
            <a:endParaRPr lang="en-US" altLang="zh-CN" dirty="0"/>
          </a:p>
        </p:txBody>
      </p:sp>
      <p:sp>
        <p:nvSpPr>
          <p:cNvPr id="4" name="QB_6_AS.9_1#40ed94da9?vop=1&amp;pid=a63d07f05&amp;color=0,0,0&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句意为：当学生们听说一位著名语言学家将举办关于英语学习策略的讲座时，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他们的兴奋之情达到了顶点。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，设空处在主句中作主语，应用名词形式。excite的名词形式是excitement，意为“兴奋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47_1#46033686c.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1800" dirty="0"/>
          </a:p>
        </p:txBody>
      </p:sp>
      <p:sp>
        <p:nvSpPr>
          <p:cNvPr id="3" name="QC_6_AN.148_1#46033686c.bracket?vop=1&amp;pid=986ff8e4b&amp;color=0,0,0&amp;vpa=66"/>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49_1#46033686c?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句意见上一题解析。根据下文Diego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，迭戈向人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们展示的是与记忆力有关的东西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，因此是记忆的艺术。hearing意为“听力”；memory意为“记忆”；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“魔法”；language意为“语言”。故选B项。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0_1#63d783152.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endParaRPr lang="en-US" altLang="zh-CN" sz="1800" dirty="0"/>
          </a:p>
        </p:txBody>
      </p:sp>
      <p:sp>
        <p:nvSpPr>
          <p:cNvPr id="3" name="QC_6_AN.151_1#63d783152.bracket?vop=1&amp;pid=986ff8e4b&amp;color=0,0,0&amp;vpa=67"/>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52_1#63d783152?vop=1&amp;pid=986ff8e4b&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句意为：首先，观众们随机选择60个数字。根据randomly并结合选项可知，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此处是指观众随机选择数字。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意为“选择”；reduce意为“减少”；record意为“记录”；collect意为“收集”。故选A项。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3_1#79f48ef76.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statistics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figures</a:t>
            </a:r>
            <a:endParaRPr lang="en-US" altLang="zh-CN" sz="1800" dirty="0"/>
          </a:p>
        </p:txBody>
      </p:sp>
      <p:sp>
        <p:nvSpPr>
          <p:cNvPr id="3" name="QC_6_AN.154_1#79f48ef76.bracket?vop=1&amp;pid=986ff8e4b&amp;color=0,0,0&amp;vpa=68"/>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55_1#79f48ef76?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句意为：在那之后，一个助手把这些数字读给迭戈听。根据下文Diego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memory可知，助手给迭戈读的是数字。mark意为“分数”；rule意为“规则”；statistic意为“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数据”；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意为“数字”。故选D项。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6_1#b5134acf1.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calculates</a:t>
            </a:r>
            <a:endParaRPr lang="en-US" altLang="zh-CN" sz="1800" dirty="0"/>
          </a:p>
        </p:txBody>
      </p:sp>
      <p:sp>
        <p:nvSpPr>
          <p:cNvPr id="3" name="QC_6_AN.157_1#b5134acf1.bracket?vop=1&amp;pid=986ff8e4b&amp;color=0,0,0&amp;vpa=69"/>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58_1#b5134acf1?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句意为：接下来，在只听了它们一次后，迭戈便凭记忆将这些数字按正确的顺序复述了出来。根据上文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Diego可知，一个助手读完数字后，迭戈需要复述出来。repeat意为“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意为“认出”；gather意为“聚集”；calculate意为“计算”。故选A项。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9_1#9bf43a3d7.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enquires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announces</a:t>
            </a:r>
            <a:endParaRPr lang="en-US" altLang="zh-CN" sz="1800" dirty="0"/>
          </a:p>
        </p:txBody>
      </p:sp>
      <p:sp>
        <p:nvSpPr>
          <p:cNvPr id="3" name="QC_6_AN.160_1#9bf43a3d7.bracket?vop=1&amp;pid=986ff8e4b&amp;color=0,0,0&amp;vpa=70"/>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61_1#9bf43a3d7?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句意为：他解释说：“这是一种与我的经历有关的记忆</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experience.”可知，迭戈在解释自己记忆力超强的原因。promise意为“承诺”；enquire意为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”；explain意为“解释”；announce意为“宣布”。故选C项。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2_1#46a0ab03e.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subscribed</a:t>
            </a:r>
            <a:endParaRPr lang="en-US" altLang="zh-CN" sz="1800" dirty="0"/>
          </a:p>
        </p:txBody>
      </p:sp>
      <p:sp>
        <p:nvSpPr>
          <p:cNvPr id="3" name="QC_6_AN.163_1#46a0ab03e.bracket?vop=1&amp;pid=986ff8e4b&amp;color=0,0,0&amp;vpa=7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64_1#46a0ab03e?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.”可知，迭戈的超强记忆力和他的日常生活有很大联系。introduce意为“引进”；connect意为“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意为“反驳”；subscribe意为“订阅”。故选B项。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5_1#050a88f36.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intends</a:t>
            </a:r>
            <a:endParaRPr lang="en-US" altLang="zh-CN" sz="1800" dirty="0"/>
          </a:p>
        </p:txBody>
      </p:sp>
      <p:sp>
        <p:nvSpPr>
          <p:cNvPr id="3" name="QC_6_AN.166_1#050a88f36.bracket?vop=1&amp;pid=986ff8e4b&amp;color=0,0,0&amp;vpa=72"/>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67_1#050a88f36?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句意为：一般情况下，没有这种特殊能力以及没有训练过自己记忆力的人往往会忘记事情。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根据常识可知，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没有特殊记忆力和未经记忆力训练的人更容易忘记事情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。tend意为“往往会”；happen意为“碰巧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“企图”；intend意为“打算”。故选A项。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8_1#ac79cb890.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possibility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faith</a:t>
            </a:r>
            <a:endParaRPr lang="en-US" altLang="zh-CN" sz="1800" dirty="0"/>
          </a:p>
        </p:txBody>
      </p:sp>
      <p:sp>
        <p:nvSpPr>
          <p:cNvPr id="3" name="QC_6_AN.169_1#ac79cb890.bracket?vop=1&amp;pid=986ff8e4b&amp;color=0,0,0&amp;vpa=73"/>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70_1#ac79cb890?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句意为：迭戈说凭借他的特殊天赋，他从不到一岁起就记住了生活中每一天的每个细节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memory.”可知，迭戈的记忆力超强，这是他的天赋。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机会”；possibility意为“可能性”；talent意为“天赋”；faith意为“信念”。故选C项。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1_1#bae81bdac.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endParaRPr lang="en-US" altLang="zh-CN" sz="1800" dirty="0"/>
          </a:p>
        </p:txBody>
      </p:sp>
      <p:sp>
        <p:nvSpPr>
          <p:cNvPr id="3" name="QC_6_AN.172_1#bae81bdac.bracket?vop=1&amp;pid=986ff8e4b&amp;color=0,0,0&amp;vpa=74"/>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73_1#bae81bdac?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.”可知，迭戈经历过的事情都变成了他的一部分，由此推知他能够记住日常生活中的细节。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特点”；detail意为“细节”；principle意为“原则”；gesture意为“手势”。故选B项。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4_1#054df86f8.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willingly</a:t>
            </a:r>
            <a:endParaRPr lang="en-US" altLang="zh-CN" sz="1800" dirty="0"/>
          </a:p>
        </p:txBody>
      </p:sp>
      <p:sp>
        <p:nvSpPr>
          <p:cNvPr id="3" name="QC_6_AN.175_1#054df86f8.bracket?vop=1&amp;pid=986ff8e4b&amp;color=0,0,0&amp;vpa=75"/>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76_1#054df86f8?vop=1&amp;pid=986ff8e4b&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句意为：如果说存在记忆基因的话，迭戈很可能就拥有这种基因，但他的基因只是故事的一部分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可知，空处与下文构成转折关系，下文指出基因只是一部分原因，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上文应表示如果有记忆基因的话，</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迭戈很可能就有这种基因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。probably意为“可能”；hardly意为“几乎不”；recently意为“最近”；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willingly意为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愿意地”。故选A项。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2a3d7c35d?vop=1&amp;pid=a63d07f05&amp;color=0,0,0&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periodical）.</a:t>
            </a:r>
            <a:endParaRPr lang="en-US" altLang="zh-CN" dirty="0"/>
          </a:p>
        </p:txBody>
      </p:sp>
      <p:sp>
        <p:nvSpPr>
          <p:cNvPr id="3" name="QB_6_AN.11_1#2a3d7c35d.blank?vop=1&amp;pid=a63d07f05&amp;color=0,0,0&amp;vpa=4&amp;bbb=1"/>
          <p:cNvSpPr/>
          <p:nvPr/>
        </p:nvSpPr>
        <p:spPr>
          <a:xfrm>
            <a:off x="9413271" y="1035812"/>
            <a:ext cx="1258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periodically</a:t>
            </a:r>
            <a:endParaRPr lang="en-US" altLang="zh-CN" dirty="0"/>
          </a:p>
        </p:txBody>
      </p:sp>
      <p:sp>
        <p:nvSpPr>
          <p:cNvPr id="4" name="QB_6_AS.12_1#2a3d7c35d?vop=1&amp;pid=a63d07f05&amp;color=0,0,0&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句意为：为了防止视力下降，你应该定期去检查眼睛。设空处修饰examined，应用副词形式，作状语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periodically。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7_1#e3688ade6.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co-operatively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continuously</a:t>
            </a:r>
            <a:endParaRPr lang="en-US" altLang="zh-CN" sz="1800" dirty="0"/>
          </a:p>
        </p:txBody>
      </p:sp>
      <p:sp>
        <p:nvSpPr>
          <p:cNvPr id="3" name="QC_6_AN.178_1#e3688ade6.bracket?vop=1&amp;pid=986ff8e4b&amp;color=0,0,0&amp;vpa=76"/>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79_1#e3688ade6?vop=1&amp;pid=986ff8e4b&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句意为：他不断地训练，思考记忆，并一直致力于记忆。根据上文he's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more和下文working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time可知，迭戈在不断地训练自己的记忆能力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operatively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意为“合作地”；mechanically意为“机械地”；occasionally意为“偶尔”；continuously意为“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不断地”。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0_1#a042cf9e1.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endParaRPr lang="en-US" altLang="zh-CN" sz="1800" dirty="0"/>
          </a:p>
        </p:txBody>
      </p:sp>
      <p:sp>
        <p:nvSpPr>
          <p:cNvPr id="3" name="QC_6_AN.181_1#a042cf9e1.bracket?vop=1&amp;pid=986ff8e4b&amp;color=0,0,0&amp;vpa=77"/>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82_1#a042cf9e1?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句意为：他甚至记住了整整一套共250本的历史书！</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此处指迭戈能够记住这些书的内容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。publish意为“出版”；memorise意为“记住”；translate意为“翻译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3_1#f32ec6711.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endParaRPr lang="en-US" altLang="zh-CN" sz="1800" dirty="0"/>
          </a:p>
        </p:txBody>
      </p:sp>
      <p:sp>
        <p:nvSpPr>
          <p:cNvPr id="3" name="QC_6_AN.184_1#f32ec6711.bracket?vop=1&amp;pid=986ff8e4b&amp;color=0,0,0&amp;vpa=78"/>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85_1#f32ec6711?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句意为：迭戈的练习和努力表明好的记忆力是可以被创造的，并不只是天生就有的！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time.”可知，迭戈非常努力。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“原始的”；ordinary意为“普通的”；hard意为“努力的”；academic意为“学术的”。故选C项。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6_1#7083b801f.choices?vop=1&amp;pid=986ff8e4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00145" algn="l"/>
                <a:tab pos="6079490" algn="l"/>
                <a:tab pos="83826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drilled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endParaRPr lang="en-US" altLang="zh-CN" sz="1800" dirty="0"/>
          </a:p>
        </p:txBody>
      </p:sp>
      <p:sp>
        <p:nvSpPr>
          <p:cNvPr id="3" name="QC_6_AN.187_1#7083b801f.bracket?vop=1&amp;pid=986ff8e4b&amp;color=0,0,0&amp;vpa=79"/>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88_1#7083b801f?vop=1&amp;pid=986ff8e4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story.”可知，作者想告诉我们好的记忆力是可以通过训练创造的，而不是天生就有的。be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天生”，符合语境。imagine意为“想象”；drill意为“训练”；discover意为“发现”。故选D项。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06de55e7d?vop=1&amp;pid=a63d07f05&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chef's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1800" dirty="0"/>
          </a:p>
        </p:txBody>
      </p:sp>
      <p:sp>
        <p:nvSpPr>
          <p:cNvPr id="3" name="QB_6_AN.14_1#06de55e7d.blank?vop=1&amp;pid=a63d07f05&amp;color=0,0,0&amp;vpa=5&amp;bbb=1"/>
          <p:cNvSpPr/>
          <p:nvPr/>
        </p:nvSpPr>
        <p:spPr>
          <a:xfrm>
            <a:off x="4130135" y="1024382"/>
            <a:ext cx="1144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techniques</a:t>
            </a:r>
            <a:endParaRPr lang="en-US" altLang="zh-CN" dirty="0"/>
          </a:p>
        </p:txBody>
      </p:sp>
      <p:sp>
        <p:nvSpPr>
          <p:cNvPr id="4" name="QB_6_AS.15_1#06de55e7d?vop=1&amp;pid=a63d07f05&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句意为：受到这位厨师烹饪技巧的启发，我在家里尝试了一些新食谱。分析句子可知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，设空处应用名词形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，且根据句意可知，technique在此处意为“技巧”，为可数名词，且其前无限定词修饰，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应用其复数形式。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e6708bf37?vop=1&amp;pid=a63d07f05&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endParaRPr lang="en-US" altLang="zh-CN" sz="1800" dirty="0"/>
          </a:p>
        </p:txBody>
      </p:sp>
      <p:sp>
        <p:nvSpPr>
          <p:cNvPr id="3" name="QB_6_AN.17_1#e6708bf37.blank?vop=1&amp;pid=a63d07f05&amp;color=0,0,0&amp;vpa=6&amp;bbb=1"/>
          <p:cNvSpPr/>
          <p:nvPr/>
        </p:nvSpPr>
        <p:spPr>
          <a:xfrm>
            <a:off x="6197060" y="1024382"/>
            <a:ext cx="839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sharply</a:t>
            </a:r>
            <a:endParaRPr lang="en-US" altLang="zh-CN" dirty="0"/>
          </a:p>
        </p:txBody>
      </p:sp>
      <p:sp>
        <p:nvSpPr>
          <p:cNvPr id="4" name="QB_6_AS.18_1#e6708bf37?vop=1&amp;pid=a63d07f05&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句意为：据报道，近一两天气温会急剧下降。分析句子可知，设空处应用副词修饰从句谓语would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。故填sharply。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2c9f52159?vop=1&amp;pid=a63d07f05&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promptly.</a:t>
            </a:r>
            <a:endParaRPr lang="en-US" altLang="zh-CN" dirty="0"/>
          </a:p>
        </p:txBody>
      </p:sp>
      <p:sp>
        <p:nvSpPr>
          <p:cNvPr id="3" name="QB_6_AN.20_1#2c9f52159.blank?vop=1&amp;pid=a63d07f05&amp;color=0,0,0&amp;vpa=7&amp;bbb=1"/>
          <p:cNvSpPr/>
          <p:nvPr/>
        </p:nvSpPr>
        <p:spPr>
          <a:xfrm>
            <a:off x="1028160" y="1035812"/>
            <a:ext cx="819023"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Timely</a:t>
            </a:r>
            <a:endParaRPr lang="en-US" altLang="zh-CN" dirty="0"/>
          </a:p>
        </p:txBody>
      </p:sp>
      <p:sp>
        <p:nvSpPr>
          <p:cNvPr id="4" name="QB_6_AS.21_1#2c9f52159?vop=1&amp;pid=a63d07f05&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句意为：老师对学生英语写作作业的及时反馈非常重要，因为这能帮助学生及时发现并纠正错误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，设空处应用形容词形式，作定语，修饰名词feedback。句首单词首字母应大写。故填Timely。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18483</Words>
  <Application>WPS 演示</Application>
  <PresentationFormat>宽屏</PresentationFormat>
  <Paragraphs>607</Paragraphs>
  <Slides>63</Slides>
  <Notes>59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63</vt:i4>
      </vt:variant>
    </vt:vector>
  </HeadingPairs>
  <TitlesOfParts>
    <vt:vector size="78"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2025-11-03T10:07:00Z</dcterms:created>
  <dcterms:modified xsi:type="dcterms:W3CDTF">2025-11-06T10:48:14Z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E20B990B723C4F8F95AC2305B1250A68_12</vt:lpwstr>
  </property>
  <property fmtid="{D5CDD505-2E9C-101B-9397-08002B2CF9AE}" pid="3" name="KSOProductBuildVer">
    <vt:lpwstr>2052-12.1.0.22529</vt:lpwstr>
  </property>
</Properties>
</file>